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1876" r:id="rId4"/>
    <p:sldId id="1874" r:id="rId5"/>
    <p:sldId id="1875" r:id="rId6"/>
    <p:sldId id="1878" r:id="rId7"/>
    <p:sldId id="1877" r:id="rId8"/>
    <p:sldId id="1879" r:id="rId9"/>
    <p:sldId id="1880" r:id="rId10"/>
    <p:sldId id="1881" r:id="rId11"/>
    <p:sldId id="1882" r:id="rId12"/>
    <p:sldId id="1883" r:id="rId13"/>
    <p:sldId id="1884" r:id="rId14"/>
    <p:sldId id="1885" r:id="rId15"/>
    <p:sldId id="18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E87"/>
    <a:srgbClr val="525376"/>
    <a:srgbClr val="03428E"/>
    <a:srgbClr val="078DD8"/>
    <a:srgbClr val="ED1D24"/>
    <a:srgbClr val="00C2DC"/>
    <a:srgbClr val="00B5CD"/>
    <a:srgbClr val="0582C7"/>
    <a:srgbClr val="00C2DE"/>
    <a:srgbClr val="00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1B42D-3CB7-4232-990A-E16876F8C1E5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6972-0375-48C1-A9F5-0FA09C375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8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45130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7B029-5EF1-4305-97D3-53837A24A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B68A83E-49B6-4A93-95A5-26E9EBF85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96BB1C-3EA0-47EB-8841-01BE8E7C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31C270-E5D4-4AF1-BFEB-C8592A75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AFF967-8A25-4221-8032-926D1EFF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293A03-FB14-45A0-8B63-7136C8BD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56701C-F864-4945-801B-BCEA9FC5F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7F2E31-5D98-4F0E-992F-17968922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82C44F-C283-457A-9CEE-9F486BFF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DFEEC-87FD-44EB-A352-6D21230D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606E9F-5D69-496D-90CC-CB6AC1896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A0EF65-06D7-4E84-ABBC-4AC8C953D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44B934-7995-4CC6-8462-153A3DB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87B40C-768E-49CE-BCFF-705D9E8B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A3ABB2-B364-4E09-83DC-24A6E49A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2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85124" y="1955546"/>
            <a:ext cx="5280696" cy="4301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638203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0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58FAD1-1E33-47AD-9380-512AAF50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A6A3C3-7C5D-46A9-83F0-F799C59C0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1D3F9B-AC24-4933-B3F8-273EA634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7AE088-89B3-44AD-B851-33A872D7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3FD3F7-07E9-44A9-A6B6-C29BDED8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0F7E9-D2D5-4A57-9EAE-A8CB9330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2BFDB2-978B-4E72-8B86-CF5D597E3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D68C96-BDBD-414A-9E5B-1CBC9F07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DB25B0-9E10-44CB-8528-BED4C4DF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0F01BA-E092-4FFB-9DB3-111A1522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4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5CC48-7EF9-4993-AB59-BEBD8C91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59C968-6E54-4212-B73C-FE578B049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D22AC3-AAB1-4687-9692-E0772658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34E5A8-D5D6-4C68-839E-D12FE3F9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75CFD2-6613-4B29-8CD2-55E66F2D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2EA39A-0FD3-4989-A7BF-BE796C0A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5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AF1FE-14DC-43F3-9650-CDB48DE3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A46A0D-CADA-4807-8D55-8D775C40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545BF6-B29E-4F1C-B5EA-3A8A6C937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EBA01EF-1686-4C00-B2D6-257CB7F4E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E9A7880-8801-4868-A1EB-EA2E30866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B37121-131E-49BE-A97F-A9DD9ED2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42C50A-EF0F-4F21-8F68-FEF96E6F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4618C51-F18D-48F4-8486-929E3158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4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88B609-E2F5-45E2-AFC0-E3F3C784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1BF69F9-DA46-4C68-808B-99CE1EDE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F9C59E-EDD7-4A11-8B46-A231F0AF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802D17-1F75-4B68-9157-6526B99E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3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272F42-016B-4E0B-B5A5-B4123DF5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7A484D-A572-4775-9DF9-83A1FF5D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8D05D3-3599-42B5-92D1-50CDDED5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0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E96E5A-C27D-4E34-88CB-B29603A1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92D97C-89BE-407B-81E9-DDBDD6C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8A3BB4-CDEB-49B6-966E-5DC324C69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73E578-B386-4A63-BE30-C5DDBED4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8D7F08-27A4-466E-BF24-0B0395A7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0FFC14-1010-42A9-B67B-00D3C56E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8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D91DD-A814-4DE4-9C45-72B11652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D2803D-C1B5-4239-984F-9519F75BC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98ED42-5864-4537-A89E-77806314C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F4599F-A0CB-4A2F-BFF6-91863D70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634E96-9874-4DBC-8694-AC9DE3E4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978DD0-4E4E-4C54-87EE-BADE7C1E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4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4CE98C-0C9A-48F4-A807-B8ADCDF3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7D7614-EE13-4679-AC46-7BEEEF98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2D76C-B9CB-468C-B42D-74B7E428A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597E-9FC3-4882-9ED0-FCD8D541956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0725DB-F70E-45D6-8D9C-601AE5C19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50A2E7-18F4-4871-8FC9-9766DCE4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0088-7406-4087-9623-810E007A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mailto:oksana.grizovskikh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vk.com/shagvperednt" TargetMode="External"/><Relationship Id="rId4" Type="http://schemas.openxmlformats.org/officeDocument/2006/relationships/hyperlink" Target="https://vk.com/kochenkov_sv" TargetMode="Externa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F5E08123-2410-4307-A3DB-0F95307507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xmlns="" id="{32228CD3-B0A8-48D8-8818-98D18F62BBE4}"/>
              </a:ext>
            </a:extLst>
          </p:cNvPr>
          <p:cNvSpPr txBox="1">
            <a:spLocks/>
          </p:cNvSpPr>
          <p:nvPr/>
        </p:nvSpPr>
        <p:spPr>
          <a:xfrm>
            <a:off x="1166223" y="798366"/>
            <a:ext cx="10014408" cy="2645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/>
              <a:t> </a:t>
            </a:r>
            <a:r>
              <a:rPr lang="ru-RU" sz="2500" b="1" dirty="0">
                <a:solidFill>
                  <a:srgbClr val="03428E"/>
                </a:solidFill>
              </a:rPr>
              <a:t> </a:t>
            </a:r>
            <a:r>
              <a:rPr lang="ru-RU" sz="4000" b="1" dirty="0">
                <a:solidFill>
                  <a:srgbClr val="03428E"/>
                </a:solidFill>
                <a:latin typeface="Century Gothic" panose="020B0502020202020204" pitchFamily="34" charset="0"/>
              </a:rPr>
              <a:t>Межрегиональный форум</a:t>
            </a:r>
          </a:p>
          <a:p>
            <a:r>
              <a:rPr lang="ru-RU" sz="4000" b="1" dirty="0">
                <a:solidFill>
                  <a:srgbClr val="03428E"/>
                </a:solidFill>
                <a:latin typeface="Century Gothic" panose="020B0502020202020204" pitchFamily="34" charset="0"/>
              </a:rPr>
              <a:t>«Наставничество – путь к профессиональному успеху»</a:t>
            </a:r>
          </a:p>
          <a:p>
            <a:r>
              <a:rPr lang="ru-RU" dirty="0">
                <a:solidFill>
                  <a:srgbClr val="03428E"/>
                </a:solidFill>
              </a:rPr>
              <a:t> </a:t>
            </a:r>
          </a:p>
          <a:p>
            <a:pPr marL="2165350" marR="139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03428E"/>
                </a:solidFill>
                <a:latin typeface="Calibri"/>
                <a:cs typeface="Calibri"/>
              </a:rPr>
              <a:t>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D7532F-8924-48FD-9BB6-F769DBA97768}"/>
              </a:ext>
            </a:extLst>
          </p:cNvPr>
          <p:cNvSpPr txBox="1"/>
          <p:nvPr/>
        </p:nvSpPr>
        <p:spPr>
          <a:xfrm>
            <a:off x="880516" y="3151994"/>
            <a:ext cx="10421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3428E"/>
                </a:solidFill>
              </a:rPr>
              <a:t>«</a:t>
            </a:r>
            <a:r>
              <a:rPr lang="ru-RU" sz="4000" b="1" dirty="0">
                <a:solidFill>
                  <a:srgbClr val="03428E"/>
                </a:solidFill>
              </a:rPr>
              <a:t>Развитие студенческого </a:t>
            </a:r>
            <a:r>
              <a:rPr lang="ru-RU" sz="4000" b="1" dirty="0" err="1">
                <a:solidFill>
                  <a:srgbClr val="03428E"/>
                </a:solidFill>
              </a:rPr>
              <a:t>волонтёрства</a:t>
            </a:r>
            <a:r>
              <a:rPr lang="ru-RU" sz="4000" b="1" dirty="0">
                <a:solidFill>
                  <a:srgbClr val="03428E"/>
                </a:solidFill>
              </a:rPr>
              <a:t> </a:t>
            </a:r>
            <a:r>
              <a:rPr lang="ru-RU" sz="4000" b="1" dirty="0" smtClean="0">
                <a:solidFill>
                  <a:srgbClr val="03428E"/>
                </a:solidFill>
              </a:rPr>
              <a:t>посредством наставничества»</a:t>
            </a:r>
            <a:endParaRPr lang="ru-RU" sz="3600" b="1" dirty="0">
              <a:solidFill>
                <a:srgbClr val="03428E"/>
              </a:solidFill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113CB206-2C6F-4614-BDE6-FCA01D323DA4}"/>
              </a:ext>
            </a:extLst>
          </p:cNvPr>
          <p:cNvSpPr/>
          <p:nvPr/>
        </p:nvSpPr>
        <p:spPr>
          <a:xfrm>
            <a:off x="292100" y="3086539"/>
            <a:ext cx="11598648" cy="406906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500" y="0"/>
                </a:lnTo>
              </a:path>
            </a:pathLst>
          </a:custGeom>
          <a:ln w="19050">
            <a:solidFill>
              <a:srgbClr val="EC1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xmlns="" id="{C18C6ACF-49A6-4D9D-A4DF-89472FF75BC4}"/>
              </a:ext>
            </a:extLst>
          </p:cNvPr>
          <p:cNvPicPr/>
          <p:nvPr/>
        </p:nvPicPr>
        <p:blipFill rotWithShape="1">
          <a:blip r:embed="rId3" cstate="print"/>
          <a:srcRect t="3" b="76551"/>
          <a:stretch/>
        </p:blipFill>
        <p:spPr>
          <a:xfrm>
            <a:off x="-4576" y="5025005"/>
            <a:ext cx="12192000" cy="18536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BB44CF-DCE2-4D64-9371-647E3D30FC23}"/>
              </a:ext>
            </a:extLst>
          </p:cNvPr>
          <p:cNvSpPr txBox="1"/>
          <p:nvPr/>
        </p:nvSpPr>
        <p:spPr>
          <a:xfrm>
            <a:off x="4700954" y="4999436"/>
            <a:ext cx="737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Гризовских</a:t>
            </a:r>
            <a:r>
              <a:rPr lang="ru-RU" sz="3200" b="1" dirty="0" smtClean="0">
                <a:solidFill>
                  <a:schemeClr val="bg1"/>
                </a:solidFill>
              </a:rPr>
              <a:t> Оксана Георгиевна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Педагог психолог ГАПОУ СО «НТЖТ»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B9928D-0A7E-435D-AAA1-F7CCDEDDEAF8}"/>
              </a:ext>
            </a:extLst>
          </p:cNvPr>
          <p:cNvSpPr txBox="1"/>
          <p:nvPr/>
        </p:nvSpPr>
        <p:spPr>
          <a:xfrm>
            <a:off x="4307939" y="6299894"/>
            <a:ext cx="398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24 ноября 2021г.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077" y="3404768"/>
            <a:ext cx="10996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6220" y="102657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5F5E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8585" y="777367"/>
            <a:ext cx="906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Итоги и процессы совместной </a:t>
            </a:r>
            <a:r>
              <a:rPr lang="ru-RU" sz="2800" b="1" dirty="0" smtClean="0">
                <a:solidFill>
                  <a:srgbClr val="C00000"/>
                </a:solidFill>
              </a:rPr>
              <a:t>работы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569" y="1081453"/>
            <a:ext cx="11827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F5E87"/>
                </a:solidFill>
              </a:rPr>
              <a:t>Наставническая группа </a:t>
            </a:r>
          </a:p>
          <a:p>
            <a:r>
              <a:rPr lang="ru-RU" dirty="0"/>
              <a:t>Меньщиков Артём Юрьевич (13-1 ТЭПС)</a:t>
            </a:r>
          </a:p>
          <a:p>
            <a:r>
              <a:rPr lang="ru-RU" dirty="0"/>
              <a:t>Дудин Владислав Александрович (13-1 ТЭПС);</a:t>
            </a:r>
          </a:p>
          <a:p>
            <a:r>
              <a:rPr lang="ru-RU" dirty="0"/>
              <a:t>Покровский Сергей Андреевич (13-1 ТЭПС), </a:t>
            </a:r>
          </a:p>
          <a:p>
            <a:r>
              <a:rPr lang="ru-RU" dirty="0"/>
              <a:t>Иванов Егор Валерьевич (13-1 ТЭПС);</a:t>
            </a:r>
          </a:p>
          <a:p>
            <a:r>
              <a:rPr lang="ru-RU" dirty="0"/>
              <a:t>Филатов Андрей Николаевич(13-1 ТЭПС).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1" y="1671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5F5E87"/>
                </a:solidFill>
              </a:rPr>
              <a:t>Цель и результат</a:t>
            </a:r>
            <a:endParaRPr lang="ru-RU" dirty="0">
              <a:solidFill>
                <a:srgbClr val="5F5E87"/>
              </a:solidFill>
            </a:endParaRPr>
          </a:p>
          <a:p>
            <a:r>
              <a:rPr lang="ru-RU" dirty="0"/>
              <a:t>Подготовка к работе в «Службе медиации техникума».</a:t>
            </a:r>
          </a:p>
        </p:txBody>
      </p:sp>
      <p:pic>
        <p:nvPicPr>
          <p:cNvPr id="17" name="Рисунок 16" descr="C:\Users\PSI\Desktop\наставничество\для программы\Методические материалы\Фото\image5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3517882"/>
            <a:ext cx="4009511" cy="32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12677" y="2836738"/>
            <a:ext cx="7302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Следствием деятельности медиаторов волонтеров является повышение уровня психологической безопасности и комфортности образовательной среды, снижение количества конфликтных ситуаций. Для подготовки обучающихся к новой для них социальной роли медиаторов-волонтеров, необходимо сформировать у них необходимые компетенции, а именно знания, умения и навыки в вопросах профилактики конфликтов, развить коммуникативные навыки, умение вовлечь других ребят в практику медиативного разрешения и урегулирования конфликтных ситуаций с применением восстановительного подхода.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077" y="3404768"/>
            <a:ext cx="10996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6220" y="102657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5F5E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8585" y="777367"/>
            <a:ext cx="906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Итоги и процессы совместной </a:t>
            </a:r>
            <a:r>
              <a:rPr lang="ru-RU" sz="2800" b="1" dirty="0" smtClean="0">
                <a:solidFill>
                  <a:srgbClr val="C00000"/>
                </a:solidFill>
              </a:rPr>
              <a:t>работы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702" y="1050277"/>
            <a:ext cx="118886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Кто нам нужен? (Портрет наставника)</a:t>
            </a:r>
            <a:r>
              <a:rPr lang="ru-RU" sz="2000" dirty="0"/>
              <a:t> </a:t>
            </a:r>
          </a:p>
          <a:p>
            <a:r>
              <a:rPr lang="ru-RU" sz="2000" dirty="0" smtClean="0"/>
              <a:t>	Студенты</a:t>
            </a:r>
            <a:r>
              <a:rPr lang="ru-RU" sz="2000" dirty="0"/>
              <a:t>, владеющие навыками конструктивного взаимодействия с другими людьми, умениями предотвращать и разрешать спорные и конфликтные ситуации участников образовательного процесса:</a:t>
            </a:r>
          </a:p>
          <a:p>
            <a:pPr lvl="0"/>
            <a:r>
              <a:rPr lang="ru-RU" sz="2000" dirty="0"/>
              <a:t>Луценко Сергей Сергеевич (42ИБ) </a:t>
            </a:r>
          </a:p>
          <a:p>
            <a:pPr lvl="0"/>
            <a:r>
              <a:rPr lang="ru-RU" sz="2000" dirty="0"/>
              <a:t>Манаков Руслан </a:t>
            </a:r>
            <a:r>
              <a:rPr lang="ru-RU" sz="2000" dirty="0" err="1"/>
              <a:t>Наилевич</a:t>
            </a:r>
            <a:r>
              <a:rPr lang="ru-RU" sz="2000" dirty="0"/>
              <a:t> (42 ИБ) </a:t>
            </a:r>
          </a:p>
          <a:p>
            <a:pPr lvl="0"/>
            <a:r>
              <a:rPr lang="ru-RU" sz="2000" dirty="0"/>
              <a:t>Нехорошев Илья Сергеевич (42 ИБ) </a:t>
            </a:r>
          </a:p>
          <a:p>
            <a:pPr lvl="0"/>
            <a:r>
              <a:rPr lang="ru-RU" sz="2000" dirty="0"/>
              <a:t>Боровков Никита Олегович(42 ИБ) </a:t>
            </a:r>
          </a:p>
          <a:p>
            <a:r>
              <a:rPr lang="ru-RU" sz="2000" dirty="0" smtClean="0"/>
              <a:t>	Работая </a:t>
            </a:r>
            <a:r>
              <a:rPr lang="ru-RU" sz="2000" dirty="0"/>
              <a:t>среди сверстников в «группах равных», обучающиеся более эффективно учатся не только разрешению споров с помощью медиации, но и становятся распространителями медиативного подхода, культуры позитивного общения, конструктивного поведения в конфликте. Когда ребенок может помочь своему сверстнику, одноклассникам, младшим соученикам, попавшим в трудную ситуацию, разобраться с ней, прояснить истинные причины ее возникновения, мотивы и интересы, нащупать выход из нее, он сам одновременно получает ценный опыт позитивной самореализации. Наставники с удовольствием включились в работу по подготовке юных медиаторов, показали как можно развиваться в этом направлении.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077" y="3404768"/>
            <a:ext cx="10996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6220" y="102657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5F5E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8585" y="629974"/>
            <a:ext cx="906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Оцениваемые результаты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C:\Users\PSI\Desktop\наставничество\для программы\Методические материалы\Фото\image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02" y="1288189"/>
            <a:ext cx="4255990" cy="352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66492" y="1088355"/>
            <a:ext cx="75482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в практико-ориентированном </a:t>
            </a:r>
          </a:p>
          <a:p>
            <a:r>
              <a:rPr lang="ru-RU" b="1" dirty="0"/>
              <a:t>Сборе волонтеров  профилактической направленности Горнозаводского управленческого округа «Я - гражданин России»</a:t>
            </a:r>
            <a:endParaRPr lang="ru-RU" dirty="0"/>
          </a:p>
          <a:p>
            <a:r>
              <a:rPr lang="ru-RU" dirty="0"/>
              <a:t>Наши наставляемые приняли активное участие в Сборах, подготовив проект «Безопасный интернет для детей и подростков», осветив такие вопросы как </a:t>
            </a:r>
            <a:r>
              <a:rPr lang="ru-RU" dirty="0" err="1"/>
              <a:t>кибертравля</a:t>
            </a:r>
            <a:r>
              <a:rPr lang="ru-RU" dirty="0"/>
              <a:t>, </a:t>
            </a:r>
            <a:r>
              <a:rPr lang="ru-RU" dirty="0" err="1"/>
              <a:t>кибербуллинг</a:t>
            </a:r>
            <a:r>
              <a:rPr lang="ru-RU" dirty="0"/>
              <a:t>. Стали победителями по стрельбе, заняв 1 место.</a:t>
            </a:r>
          </a:p>
          <a:p>
            <a:r>
              <a:rPr lang="ru-RU" dirty="0"/>
              <a:t>Команда участников «Поезд Победы» успешно представила свой проект, награждена грамотами, было весело, интересно, познавательно, сделаны первые шаги в медиации</a:t>
            </a:r>
          </a:p>
        </p:txBody>
      </p:sp>
      <p:pic>
        <p:nvPicPr>
          <p:cNvPr id="16" name="Рисунок 15" descr="C:\Users\PSI\Desktop\наставничество\для программы\Методические материалы\Фото\image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969" y="3669323"/>
            <a:ext cx="4725315" cy="31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077" y="3404768"/>
            <a:ext cx="10996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6220" y="102657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5F5E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8585" y="629974"/>
            <a:ext cx="906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Оцениваемые результаты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7" y="1003507"/>
            <a:ext cx="2234097" cy="3072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53" y="2204015"/>
            <a:ext cx="2073063" cy="293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7" y="3999571"/>
            <a:ext cx="1795107" cy="2538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8" y="3694657"/>
            <a:ext cx="2104339" cy="297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04" y="1288189"/>
            <a:ext cx="2188184" cy="3091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12" y="1055569"/>
            <a:ext cx="2158391" cy="296863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46" y="3870483"/>
            <a:ext cx="1979712" cy="2797172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00" y="1153194"/>
            <a:ext cx="1683465" cy="2378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6802" y="950026"/>
            <a:ext cx="30289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учебном году наши наставляемые </a:t>
            </a:r>
            <a:r>
              <a:rPr lang="ru-RU" dirty="0" smtClean="0"/>
              <a:t>продолжают </a:t>
            </a:r>
            <a:r>
              <a:rPr lang="ru-RU" dirty="0" smtClean="0"/>
              <a:t>волонтёрскую деятельность совместно с отрядом «Добрые сердца»</a:t>
            </a:r>
            <a:r>
              <a:rPr lang="ru-RU" dirty="0"/>
              <a:t> </a:t>
            </a:r>
            <a:r>
              <a:rPr lang="ru-RU" dirty="0" smtClean="0"/>
              <a:t>и социальным партнёром: </a:t>
            </a:r>
            <a:r>
              <a:rPr lang="ru-RU" dirty="0"/>
              <a:t>Автономная некоммерческая организация социального обслуживания населения «Радуга добра</a:t>
            </a:r>
            <a:r>
              <a:rPr lang="ru-RU" dirty="0" smtClean="0"/>
              <a:t>», оказывая посильную помощь пожилым гражданам и инвалидам. Дальше в планах посещение школ с проектом «Безопасный интернет».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077" y="3404768"/>
            <a:ext cx="10996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6220" y="102657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5F5E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8585" y="777367"/>
            <a:ext cx="906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 Заключение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925" y="1312310"/>
            <a:ext cx="11408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Совместная работа студентов показала, что цели в процессе работы могут меняться, корректироваться, уточняться.</a:t>
            </a:r>
            <a:r>
              <a:rPr lang="ru-RU" sz="2000" dirty="0"/>
              <a:t> Грамотно сформулированная цель обычно связана с достижениями в реальном мире, </a:t>
            </a:r>
            <a:r>
              <a:rPr lang="ru-RU" sz="2000" dirty="0" smtClean="0"/>
              <a:t>она </a:t>
            </a:r>
            <a:r>
              <a:rPr lang="ru-RU" sz="2000" dirty="0"/>
              <a:t>должна быть реалистичной и действительно важной для </a:t>
            </a:r>
            <a:r>
              <a:rPr lang="ru-RU" sz="2000" dirty="0" smtClean="0"/>
              <a:t>человека. Увидев </a:t>
            </a:r>
            <a:r>
              <a:rPr lang="ru-RU" sz="2000" dirty="0"/>
              <a:t>такую цель, наставник поймет, готов ли он помогать подопечному и обладает ли необходимыми для этого компетенциями. </a:t>
            </a:r>
            <a:r>
              <a:rPr lang="ru-RU" sz="2000" dirty="0" smtClean="0"/>
              <a:t>Важно уметь идти в след за желаниями подопечных, оказывать им на этом пути поддержку и всё получится!!!</a:t>
            </a:r>
            <a:endParaRPr lang="ru-RU" sz="2000" dirty="0"/>
          </a:p>
        </p:txBody>
      </p:sp>
      <p:pic>
        <p:nvPicPr>
          <p:cNvPr id="10" name="Рисунок 9" descr="https://vtk64.ru/wp-content/uploads/2021/01/nastavni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8584" y="3285824"/>
            <a:ext cx="5327907" cy="31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" y="914403"/>
            <a:ext cx="12188825" cy="52955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5310" y="1352742"/>
            <a:ext cx="9121408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3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ИНФОРМАЦИЯ</a:t>
            </a:r>
            <a:endParaRPr lang="en-US" sz="2400" b="1" spc="3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2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Гризовских</a:t>
            </a:r>
            <a:r>
              <a:rPr lang="ru-RU" sz="2200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 Оксана Георгиевна,</a:t>
            </a:r>
          </a:p>
          <a:p>
            <a:pPr algn="ctr">
              <a:defRPr/>
            </a:pPr>
            <a:r>
              <a:rPr lang="ru-RU" sz="2200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 педагог-психолог ГАПОУ СО</a:t>
            </a:r>
          </a:p>
          <a:p>
            <a:pPr algn="ctr">
              <a:defRPr/>
            </a:pPr>
            <a:r>
              <a:rPr lang="ru-RU" sz="2200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 «Нижнетагильский железнодорожный техникум»</a:t>
            </a:r>
            <a:endParaRPr lang="en-US" sz="2200" b="1" spc="3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2032000" y="3238326"/>
            <a:ext cx="542132" cy="541338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4569619" y="3238326"/>
            <a:ext cx="542131" cy="541338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7107238" y="3252613"/>
            <a:ext cx="530225" cy="52705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9633744" y="3293888"/>
            <a:ext cx="527050" cy="485775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033325" y="3903592"/>
            <a:ext cx="243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Рабочий </a:t>
            </a:r>
            <a:r>
              <a:rPr lang="ru-RU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адрес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bg1"/>
                </a:solidFill>
              </a:rPr>
              <a:t>622005, Свердловская область, </a:t>
            </a:r>
            <a:r>
              <a:rPr lang="ru-RU" sz="1600" b="1" dirty="0" err="1">
                <a:solidFill>
                  <a:schemeClr val="bg1"/>
                </a:solidFill>
              </a:rPr>
              <a:t>г.Нижний</a:t>
            </a:r>
            <a:r>
              <a:rPr lang="ru-RU" sz="1600" b="1" dirty="0">
                <a:solidFill>
                  <a:schemeClr val="bg1"/>
                </a:solidFill>
              </a:rPr>
              <a:t> Тагил ул. </a:t>
            </a:r>
            <a:r>
              <a:rPr lang="ru-RU" sz="1600" b="1" dirty="0" err="1">
                <a:solidFill>
                  <a:schemeClr val="bg1"/>
                </a:solidFill>
              </a:rPr>
              <a:t>Балакинская</a:t>
            </a:r>
            <a:r>
              <a:rPr lang="ru-RU" sz="1600" b="1" dirty="0">
                <a:solidFill>
                  <a:schemeClr val="bg1"/>
                </a:solidFill>
              </a:rPr>
              <a:t>, д. 2а</a:t>
            </a:r>
            <a:endParaRPr lang="en-US" altLang="ru-RU" sz="16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3922713" y="3903592"/>
            <a:ext cx="1835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E-mail</a:t>
            </a:r>
            <a:r>
              <a:rPr lang="ru-RU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hlinkClick r:id="rId4"/>
              </a:rPr>
              <a:t>oksana.grizovskikh@mail.ru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6522936" y="3875817"/>
            <a:ext cx="1630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Телефон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8 (908)919-35-70</a:t>
            </a:r>
            <a:endParaRPr lang="en-US" altLang="ru-RU" sz="16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8449259" y="3875817"/>
            <a:ext cx="29487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Сайт </a:t>
            </a:r>
          </a:p>
          <a:p>
            <a:pPr algn="ctr"/>
            <a:r>
              <a:rPr lang="en-US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https</a:t>
            </a:r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://xn--f1anpb.xn--p1ai/</a:t>
            </a:r>
            <a:endParaRPr lang="de-DE" altLang="ru-RU" sz="16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/>
            <a:endParaRPr lang="de-DE" altLang="ru-RU" sz="16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pic>
        <p:nvPicPr>
          <p:cNvPr id="20" name="object 3">
            <a:extLst>
              <a:ext uri="{FF2B5EF4-FFF2-40B4-BE49-F238E27FC236}">
                <a16:creationId xmlns="" xmlns:a16="http://schemas.microsoft.com/office/drawing/2014/main" id="{CB86A72C-DF4A-EB4F-AEDA-D0A129B739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100" y="276898"/>
            <a:ext cx="2857500" cy="4069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BA4DB1E-CAF3-5144-8B97-57E295397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276951"/>
            <a:ext cx="2760905" cy="40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8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один усеченный угол 9">
            <a:extLst>
              <a:ext uri="{FF2B5EF4-FFF2-40B4-BE49-F238E27FC236}">
                <a16:creationId xmlns:a16="http://schemas.microsoft.com/office/drawing/2014/main" xmlns="" id="{8971A72D-BA57-4B34-926B-E476ACA8DD2D}"/>
              </a:ext>
            </a:extLst>
          </p:cNvPr>
          <p:cNvSpPr/>
          <p:nvPr/>
        </p:nvSpPr>
        <p:spPr>
          <a:xfrm rot="10800000">
            <a:off x="5568950" y="-3"/>
            <a:ext cx="6623049" cy="6858002"/>
          </a:xfrm>
          <a:prstGeom prst="snip1Rect">
            <a:avLst/>
          </a:prstGeom>
          <a:solidFill>
            <a:srgbClr val="00C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E8E99C-0DAC-4623-B7DD-AC15F877FF1D}"/>
              </a:ext>
            </a:extLst>
          </p:cNvPr>
          <p:cNvSpPr txBox="1"/>
          <p:nvPr/>
        </p:nvSpPr>
        <p:spPr>
          <a:xfrm>
            <a:off x="6934200" y="2273300"/>
            <a:ext cx="4267200" cy="316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09AD48-7500-42D2-8EDD-AEDBD7FDAF8D}"/>
              </a:ext>
            </a:extLst>
          </p:cNvPr>
          <p:cNvSpPr txBox="1"/>
          <p:nvPr/>
        </p:nvSpPr>
        <p:spPr>
          <a:xfrm>
            <a:off x="6143624" y="1770127"/>
            <a:ext cx="5473700" cy="3889754"/>
          </a:xfrm>
          <a:prstGeom prst="rect">
            <a:avLst/>
          </a:prstGeom>
          <a:solidFill>
            <a:srgbClr val="078DD8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4D497F-2162-4D6E-A831-8CA0E7F34AD9}"/>
              </a:ext>
            </a:extLst>
          </p:cNvPr>
          <p:cNvSpPr txBox="1"/>
          <p:nvPr/>
        </p:nvSpPr>
        <p:spPr>
          <a:xfrm>
            <a:off x="1330326" y="2542059"/>
            <a:ext cx="273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Фото спикера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146121-C4E8-429C-B398-0494562AC9F5}"/>
              </a:ext>
            </a:extLst>
          </p:cNvPr>
          <p:cNvSpPr txBox="1"/>
          <p:nvPr/>
        </p:nvSpPr>
        <p:spPr>
          <a:xfrm>
            <a:off x="6359525" y="2004194"/>
            <a:ext cx="472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«Никакие знания и навыки не передаются иначе как от человека к человеку. За каждым успешным человеком в любой сфере деятельности всегда есть учитель, всегда есть наставник»</a:t>
            </a:r>
          </a:p>
          <a:p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3D1CCB-790E-4FCD-8F3A-6FA7353D8E80}"/>
              </a:ext>
            </a:extLst>
          </p:cNvPr>
          <p:cNvSpPr txBox="1"/>
          <p:nvPr/>
        </p:nvSpPr>
        <p:spPr>
          <a:xfrm>
            <a:off x="6148387" y="961243"/>
            <a:ext cx="590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3428E"/>
                </a:solidFill>
              </a:rPr>
              <a:t>Развитие </a:t>
            </a:r>
            <a:r>
              <a:rPr lang="ru-RU" sz="2400" b="1" dirty="0">
                <a:solidFill>
                  <a:srgbClr val="03428E"/>
                </a:solidFill>
              </a:rPr>
              <a:t>студенческого </a:t>
            </a:r>
            <a:r>
              <a:rPr lang="ru-RU" sz="2400" b="1" dirty="0" err="1">
                <a:solidFill>
                  <a:srgbClr val="03428E"/>
                </a:solidFill>
              </a:rPr>
              <a:t>волонтёрства</a:t>
            </a:r>
            <a:r>
              <a:rPr lang="ru-RU" sz="2400" b="1" dirty="0">
                <a:solidFill>
                  <a:srgbClr val="03428E"/>
                </a:solidFill>
              </a:rPr>
              <a:t> посредством наставничества</a:t>
            </a:r>
          </a:p>
        </p:txBody>
      </p:sp>
      <p:pic>
        <p:nvPicPr>
          <p:cNvPr id="15" name="Picture 2" descr="я фото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821559"/>
            <a:ext cx="3681046" cy="58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  <p:pic>
        <p:nvPicPr>
          <p:cNvPr id="17" name="object 3">
            <a:extLst>
              <a:ext uri="{FF2B5EF4-FFF2-40B4-BE49-F238E27FC236}">
                <a16:creationId xmlns:a16="http://schemas.microsoft.com/office/drawing/2014/main" xmlns="" id="{B4E55677-FA6C-424F-A1A5-0F331F6F10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00" y="369662"/>
            <a:ext cx="2857500" cy="4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52F5FD-C722-4B80-B36D-0A42D5EC564F}"/>
              </a:ext>
            </a:extLst>
          </p:cNvPr>
          <p:cNvSpPr txBox="1"/>
          <p:nvPr/>
        </p:nvSpPr>
        <p:spPr>
          <a:xfrm>
            <a:off x="292100" y="950026"/>
            <a:ext cx="114081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Развитие студенческого </a:t>
            </a:r>
            <a:r>
              <a:rPr lang="ru-RU" sz="2000" b="1" dirty="0" err="1"/>
              <a:t>волонтёрства</a:t>
            </a:r>
            <a:r>
              <a:rPr lang="ru-RU" sz="2000" b="1" dirty="0"/>
              <a:t> посредством </a:t>
            </a:r>
            <a:r>
              <a:rPr lang="ru-RU" sz="2000" b="1" dirty="0" smtClean="0"/>
              <a:t>наставничества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endParaRPr lang="ru-RU" sz="1600" dirty="0"/>
          </a:p>
          <a:p>
            <a:r>
              <a:rPr lang="ru-RU" sz="1600" dirty="0" smtClean="0"/>
              <a:t>	</a:t>
            </a:r>
            <a:r>
              <a:rPr lang="ru-RU" sz="2000" dirty="0" smtClean="0"/>
              <a:t> Наставник не способен  помочь тому, кто не знает чего хочет или тому, кто и вовсе ни в чём не заинтересован. Цель, стоящая перед человеком, обратившимся к наставнику должна быть связана с достижениями в реальном мире, а не с обучением или личностным ростом (эти цели могут быть вспомогательными, а не основными)</a:t>
            </a:r>
            <a:endParaRPr lang="ru-RU" sz="2000" dirty="0"/>
          </a:p>
          <a:p>
            <a:r>
              <a:rPr lang="ru-RU" sz="2000" dirty="0"/>
              <a:t>	Место реализации </a:t>
            </a:r>
            <a:r>
              <a:rPr lang="ru-RU" sz="2000" dirty="0" smtClean="0"/>
              <a:t>практики: </a:t>
            </a:r>
            <a:r>
              <a:rPr lang="ru-RU" sz="2000" dirty="0"/>
              <a:t>Государственное автономное профессиональное образовательное учреждение Свердловской области «Нижнетагильский железнодорожный техникум»</a:t>
            </a:r>
            <a:r>
              <a:rPr lang="ru-RU" sz="2000" dirty="0" smtClean="0"/>
              <a:t>, </a:t>
            </a:r>
            <a:r>
              <a:rPr lang="ru-RU" sz="2000" dirty="0"/>
              <a:t>юридический </a:t>
            </a:r>
            <a:r>
              <a:rPr lang="ru-RU" sz="2000" dirty="0" smtClean="0"/>
              <a:t>адрес : </a:t>
            </a:r>
            <a:r>
              <a:rPr lang="ru-RU" sz="2000" dirty="0"/>
              <a:t>622005, Свердловская область, </a:t>
            </a:r>
            <a:r>
              <a:rPr lang="ru-RU" sz="2000" dirty="0" err="1"/>
              <a:t>г.Нижний</a:t>
            </a:r>
            <a:r>
              <a:rPr lang="ru-RU" sz="2000" dirty="0"/>
              <a:t> Тагил ул. </a:t>
            </a:r>
            <a:r>
              <a:rPr lang="ru-RU" sz="2000" dirty="0" err="1"/>
              <a:t>Балакинская</a:t>
            </a:r>
            <a:r>
              <a:rPr lang="ru-RU" sz="2000" dirty="0"/>
              <a:t>, д. </a:t>
            </a:r>
            <a:r>
              <a:rPr lang="ru-RU" sz="2000" dirty="0" smtClean="0"/>
              <a:t>2а, </a:t>
            </a:r>
            <a:r>
              <a:rPr lang="ru-RU" sz="2000" dirty="0" err="1" smtClean="0"/>
              <a:t>Гризовских</a:t>
            </a:r>
            <a:r>
              <a:rPr lang="ru-RU" sz="2000" dirty="0" smtClean="0"/>
              <a:t> Оксана Георгиевна, педагог-психолог, 89089193570, </a:t>
            </a:r>
            <a:r>
              <a:rPr lang="en-US" sz="2000" dirty="0" smtClean="0"/>
              <a:t>oksana.grizovskikh@mail.ru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	Описание </a:t>
            </a:r>
            <a:r>
              <a:rPr lang="ru-RU" sz="2000" dirty="0"/>
              <a:t>целевой группы и актуальность. </a:t>
            </a:r>
            <a:r>
              <a:rPr lang="ru-RU" sz="2000" dirty="0" smtClean="0"/>
              <a:t>Форма наставничества:  студент-студент, основной целью внедрения данной формы наставничества являлась адаптация студентов 1курса  к новым условиям техникума. Цели не имеют </a:t>
            </a:r>
            <a:r>
              <a:rPr lang="ru-RU" sz="2000" dirty="0" err="1" smtClean="0"/>
              <a:t>жёстках</a:t>
            </a:r>
            <a:r>
              <a:rPr lang="ru-RU" sz="2000" dirty="0" smtClean="0"/>
              <a:t> рамок, в процессе могут корректироваться!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7091" y="1129107"/>
            <a:ext cx="11157817" cy="66051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3428E"/>
                </a:solidFill>
              </a:rPr>
              <a:t>Основные </a:t>
            </a:r>
            <a:r>
              <a:rPr lang="ru-RU" sz="4400" b="1" dirty="0">
                <a:solidFill>
                  <a:srgbClr val="03428E"/>
                </a:solidFill>
              </a:rPr>
              <a:t>ожидания </a:t>
            </a:r>
            <a:r>
              <a:rPr lang="ru-RU" sz="4400" b="1" dirty="0" smtClean="0">
                <a:solidFill>
                  <a:srgbClr val="03428E"/>
                </a:solidFill>
              </a:rPr>
              <a:t>участников</a:t>
            </a:r>
            <a:endParaRPr lang="en-US" sz="4400" b="1" dirty="0">
              <a:solidFill>
                <a:srgbClr val="03428E"/>
              </a:solidFill>
              <a:latin typeface="+mn-lt"/>
            </a:endParaRP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463479" y="2329374"/>
            <a:ext cx="44566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867" b="1" dirty="0">
                <a:solidFill>
                  <a:srgbClr val="5F5E87"/>
                </a:solidFill>
                <a:latin typeface="Century Gothic" panose="020B0502020202020204" pitchFamily="34" charset="0"/>
              </a:rPr>
              <a:t>Личностный рост, саморазвитие</a:t>
            </a:r>
            <a:r>
              <a:rPr lang="ru-RU" sz="2000" dirty="0"/>
              <a:t>;</a:t>
            </a: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1463479" y="2936700"/>
            <a:ext cx="4632521" cy="5746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39">
              <a:spcBef>
                <a:spcPct val="20000"/>
              </a:spcBef>
              <a:defRPr/>
            </a:pPr>
            <a:r>
              <a:rPr lang="ru-RU" sz="1867" b="1" dirty="0" smtClean="0">
                <a:solidFill>
                  <a:srgbClr val="5F5E87"/>
                </a:solidFill>
                <a:latin typeface="Century Gothic" panose="020B0502020202020204" pitchFamily="34" charset="0"/>
              </a:rPr>
              <a:t>Расширение </a:t>
            </a:r>
            <a:r>
              <a:rPr lang="ru-RU" sz="1867" b="1" dirty="0">
                <a:solidFill>
                  <a:srgbClr val="5F5E87"/>
                </a:solidFill>
                <a:latin typeface="Century Gothic" panose="020B0502020202020204" pitchFamily="34" charset="0"/>
              </a:rPr>
              <a:t>сферы контактов, развитие коммуникативных </a:t>
            </a:r>
            <a:r>
              <a:rPr lang="ru-RU" sz="1867" b="1" dirty="0" smtClean="0">
                <a:solidFill>
                  <a:srgbClr val="5F5E87"/>
                </a:solidFill>
                <a:latin typeface="Century Gothic" panose="020B0502020202020204" pitchFamily="34" charset="0"/>
              </a:rPr>
              <a:t>навыков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1463479" y="3701527"/>
            <a:ext cx="4632521" cy="5746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39">
              <a:spcBef>
                <a:spcPct val="20000"/>
              </a:spcBef>
              <a:defRPr/>
            </a:pPr>
            <a:r>
              <a:rPr lang="ru-RU" sz="1867" b="1" dirty="0" smtClean="0">
                <a:solidFill>
                  <a:srgbClr val="5F5E87"/>
                </a:solidFill>
                <a:latin typeface="Century Gothic" panose="020B0502020202020204" pitchFamily="34" charset="0"/>
              </a:rPr>
              <a:t>Желание </a:t>
            </a:r>
            <a:r>
              <a:rPr lang="ru-RU" sz="1867" b="1" dirty="0">
                <a:solidFill>
                  <a:srgbClr val="5F5E87"/>
                </a:solidFill>
                <a:latin typeface="Century Gothic" panose="020B0502020202020204" pitchFamily="34" charset="0"/>
              </a:rPr>
              <a:t>быть полезным, </a:t>
            </a:r>
            <a:r>
              <a:rPr lang="ru-RU" sz="1867" b="1" dirty="0" smtClean="0">
                <a:solidFill>
                  <a:srgbClr val="5F5E87"/>
                </a:solidFill>
                <a:latin typeface="Century Gothic" panose="020B0502020202020204" pitchFamily="34" charset="0"/>
              </a:rPr>
              <a:t>самореализация;</a:t>
            </a:r>
            <a:endParaRPr lang="ru-RU" sz="1867" b="1" dirty="0">
              <a:solidFill>
                <a:srgbClr val="5F5E87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1381731" y="4437035"/>
            <a:ext cx="4632520" cy="5746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867" b="1" dirty="0">
                <a:solidFill>
                  <a:srgbClr val="5F5E87"/>
                </a:solidFill>
                <a:latin typeface="Century Gothic" panose="020B0502020202020204" pitchFamily="34" charset="0"/>
              </a:rPr>
              <a:t>Получение позитивного опыта взаимодействия между </a:t>
            </a:r>
            <a:r>
              <a:rPr lang="ru-RU" sz="1867" b="1" dirty="0" smtClean="0">
                <a:solidFill>
                  <a:srgbClr val="5F5E87"/>
                </a:solidFill>
                <a:latin typeface="Century Gothic" panose="020B0502020202020204" pitchFamily="34" charset="0"/>
              </a:rPr>
              <a:t>участниками;</a:t>
            </a:r>
            <a:endParaRPr lang="ru-RU" sz="1867" b="1" dirty="0">
              <a:solidFill>
                <a:srgbClr val="5F5E87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854356" y="230389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F5E8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4" name="Freeform 45"/>
          <p:cNvSpPr>
            <a:spLocks noEditPoints="1"/>
          </p:cNvSpPr>
          <p:nvPr/>
        </p:nvSpPr>
        <p:spPr bwMode="auto">
          <a:xfrm>
            <a:off x="854356" y="293670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78DD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854356" y="378153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C2D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935280" y="576739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D1D2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23" name="object 3">
            <a:extLst>
              <a:ext uri="{FF2B5EF4-FFF2-40B4-BE49-F238E27FC236}">
                <a16:creationId xmlns:a16="http://schemas.microsoft.com/office/drawing/2014/main" xmlns="" id="{FEA17DA0-56FE-4691-89FD-018C3E5BA9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880368" y="451704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78DD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318" y="5812691"/>
            <a:ext cx="596188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Реализация через волонтёрскую деятельность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3012831" y="5122007"/>
            <a:ext cx="900136" cy="677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07" y="2052635"/>
            <a:ext cx="4610404" cy="3457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921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52F5FD-C722-4B80-B36D-0A42D5EC564F}"/>
              </a:ext>
            </a:extLst>
          </p:cNvPr>
          <p:cNvSpPr txBox="1"/>
          <p:nvPr/>
        </p:nvSpPr>
        <p:spPr>
          <a:xfrm>
            <a:off x="390375" y="950026"/>
            <a:ext cx="113098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525376"/>
                </a:solidFill>
              </a:rPr>
              <a:t>Итоги и процессы совместной работы </a:t>
            </a:r>
            <a:r>
              <a:rPr lang="ru-RU" sz="4000" b="1" dirty="0" smtClean="0">
                <a:solidFill>
                  <a:srgbClr val="525376"/>
                </a:solidFill>
              </a:rPr>
              <a:t>:</a:t>
            </a:r>
            <a:endParaRPr lang="ru-RU" sz="4000" b="1" dirty="0">
              <a:solidFill>
                <a:srgbClr val="525376"/>
              </a:solidFill>
            </a:endParaRPr>
          </a:p>
          <a:p>
            <a:r>
              <a:rPr lang="ru-RU" sz="2800" b="1" dirty="0" smtClean="0">
                <a:solidFill>
                  <a:srgbClr val="525376"/>
                </a:solidFill>
              </a:rPr>
              <a:t>Наставническая </a:t>
            </a:r>
            <a:r>
              <a:rPr lang="ru-RU" sz="2800" b="1" dirty="0">
                <a:solidFill>
                  <a:srgbClr val="525376"/>
                </a:solidFill>
              </a:rPr>
              <a:t>пара:</a:t>
            </a:r>
          </a:p>
          <a:p>
            <a:pPr lvl="0"/>
            <a:r>
              <a:rPr lang="ru-RU" sz="2800" b="1" dirty="0"/>
              <a:t>Иванова Наталья Александровна </a:t>
            </a:r>
            <a:r>
              <a:rPr lang="ru-RU" sz="2800" dirty="0"/>
              <a:t>(4 курс) Уверенная хорошистка, имеет множество увлечений, любопытная. Общительная, активная, с развитой </a:t>
            </a:r>
            <a:r>
              <a:rPr lang="ru-RU" sz="2800" dirty="0" err="1"/>
              <a:t>эмпатией</a:t>
            </a:r>
            <a:r>
              <a:rPr lang="ru-RU" sz="2800" dirty="0"/>
              <a:t>. Участница «Службы медиации» техникума. Ей хочется поделиться своей энергией с другими, доказать самой себе, что она может быть лидером, найти новых знакомых, объединенных с ней общими интересами </a:t>
            </a:r>
          </a:p>
          <a:p>
            <a:pPr lvl="0"/>
            <a:r>
              <a:rPr lang="ru-RU" sz="2800" dirty="0"/>
              <a:t> </a:t>
            </a:r>
            <a:r>
              <a:rPr lang="ru-RU" sz="2800" b="1" dirty="0"/>
              <a:t>Каменских Данил Евгеньевич </a:t>
            </a:r>
            <a:r>
              <a:rPr lang="ru-RU" sz="2800" dirty="0"/>
              <a:t>(1 курс) Первокурсник. Интересуется: музыкой, с задатками лидерских качеств, активный, любопытный.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52F5FD-C722-4B80-B36D-0A42D5EC564F}"/>
              </a:ext>
            </a:extLst>
          </p:cNvPr>
          <p:cNvSpPr txBox="1"/>
          <p:nvPr/>
        </p:nvSpPr>
        <p:spPr>
          <a:xfrm>
            <a:off x="390374" y="759903"/>
            <a:ext cx="11309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Цель: </a:t>
            </a:r>
            <a:r>
              <a:rPr lang="ru-RU" sz="3600" dirty="0"/>
              <a:t>Волонтёрская деятельность</a:t>
            </a:r>
            <a:r>
              <a:rPr lang="ru-RU" sz="3600" dirty="0" smtClean="0"/>
              <a:t>.</a:t>
            </a:r>
          </a:p>
          <a:p>
            <a:r>
              <a:rPr lang="ru-RU" sz="3600" b="1" dirty="0" smtClean="0"/>
              <a:t>Оцениваемые результаты.</a:t>
            </a:r>
          </a:p>
          <a:p>
            <a:r>
              <a:rPr lang="ru-RU" sz="4000" dirty="0" smtClean="0"/>
              <a:t> </a:t>
            </a:r>
            <a:r>
              <a:rPr lang="ru-RU" sz="2800" dirty="0"/>
              <a:t>4 декабря Данил принял участие в 11 ежегодной областной добровольческой акции «10 000 добрых дел в один день»!</a:t>
            </a:r>
          </a:p>
        </p:txBody>
      </p:sp>
      <p:pic>
        <p:nvPicPr>
          <p:cNvPr id="6" name="Рисунок 5" descr="C:\Users\PSI\Pictures\крышки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562" y="2858241"/>
            <a:ext cx="3447562" cy="267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8152" y="3006672"/>
            <a:ext cx="75820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рамках которой, в пункт приема были сданы порядка </a:t>
            </a:r>
            <a:r>
              <a:rPr lang="ru-RU" sz="2800" dirty="0" smtClean="0"/>
              <a:t>22-х </a:t>
            </a:r>
            <a:r>
              <a:rPr lang="ru-RU" sz="2800" dirty="0"/>
              <a:t>килограммов пластиковый крышек и ручек, деньги за сдачу которых </a:t>
            </a:r>
            <a:r>
              <a:rPr lang="ru-RU" sz="2800" dirty="0" smtClean="0"/>
              <a:t>пошли </a:t>
            </a:r>
            <a:r>
              <a:rPr lang="ru-RU" sz="2800" dirty="0"/>
              <a:t>на строительство первого в Нижнем Тагиле инклюзивного кафе для людей с ограниченными возможностями здоровья!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52F5FD-C722-4B80-B36D-0A42D5EC564F}"/>
              </a:ext>
            </a:extLst>
          </p:cNvPr>
          <p:cNvSpPr txBox="1"/>
          <p:nvPr/>
        </p:nvSpPr>
        <p:spPr>
          <a:xfrm>
            <a:off x="390375" y="782892"/>
            <a:ext cx="11309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525376"/>
                </a:solidFill>
              </a:rPr>
              <a:t>Социальные партнёры</a:t>
            </a:r>
            <a:r>
              <a:rPr lang="ru-RU" sz="4000" dirty="0" smtClean="0"/>
              <a:t> </a:t>
            </a:r>
            <a:r>
              <a:rPr lang="ru-RU" sz="2000" dirty="0"/>
              <a:t>Каждый день каждый из нас так или иначе сталкивается с пластиковыми бутылками, а именно с крышками от них. И ведь никто даже не задумывается, что эти крышки - путь к осуществлению мечты! Для того, чтобы собрать финансовые средства для открытия заведения, общественник Александр </a:t>
            </a:r>
            <a:r>
              <a:rPr lang="ru-RU" sz="2000" dirty="0" err="1"/>
              <a:t>Коченков</a:t>
            </a:r>
            <a:r>
              <a:rPr lang="ru-RU" sz="2000" dirty="0"/>
              <a:t> (</a:t>
            </a:r>
            <a:r>
              <a:rPr lang="ru-RU" sz="2000" u="sng" dirty="0">
                <a:hlinkClick r:id="rId4"/>
              </a:rPr>
              <a:t>https://vk.com/kochenkov_sv</a:t>
            </a:r>
            <a:r>
              <a:rPr lang="ru-RU" sz="2000" dirty="0"/>
              <a:t>) и Социально ориентированная автономная некоммерческая организация "центр содействия формирования и развития инклюзивного общества и оказания общественно полезных услуг «Шаг вперед"(</a:t>
            </a:r>
            <a:r>
              <a:rPr lang="ru-RU" sz="2000" u="sng" dirty="0">
                <a:hlinkClick r:id="rId5"/>
              </a:rPr>
              <a:t>https://vk.com/shagvperednt</a:t>
            </a:r>
            <a:r>
              <a:rPr lang="ru-RU" sz="2000" dirty="0"/>
              <a:t>) решили организовать сбор пластиковых крышек на нескольких площадках города. Нижнетагильский железнодорожный техникум никак не смог остаться в стороне и подключился к акции сбора крышек </a:t>
            </a:r>
          </a:p>
        </p:txBody>
      </p:sp>
      <p:pic>
        <p:nvPicPr>
          <p:cNvPr id="8" name="Рисунок 7" descr="C:\Users\PSI\Downloads\f444ba70-9b63-4193-92ee-b809f2dc04a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9603" y="3824172"/>
            <a:ext cx="3702427" cy="28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SI\Downloads\61c57f89-4800-45fa-9cf4-09b8d851038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6062" y="4006188"/>
            <a:ext cx="3598984" cy="248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SI\Downloads\a49a165b-807e-4fd3-ab1f-0907a38e42ff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6988" y="4148949"/>
            <a:ext cx="3227257" cy="234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52F5FD-C722-4B80-B36D-0A42D5EC564F}"/>
              </a:ext>
            </a:extLst>
          </p:cNvPr>
          <p:cNvSpPr txBox="1"/>
          <p:nvPr/>
        </p:nvSpPr>
        <p:spPr>
          <a:xfrm>
            <a:off x="2743200" y="759903"/>
            <a:ext cx="89570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25376"/>
                </a:solidFill>
              </a:rPr>
              <a:t>            Наставляемый.</a:t>
            </a:r>
          </a:p>
          <a:p>
            <a:pPr lvl="1"/>
            <a:r>
              <a:rPr lang="ru-RU" sz="2800" dirty="0"/>
              <a:t>Подготовка к акции:</a:t>
            </a:r>
          </a:p>
          <a:p>
            <a:pPr lvl="1"/>
            <a:r>
              <a:rPr lang="ru-RU" sz="2800" dirty="0"/>
              <a:t>Оформление и размещение информации</a:t>
            </a:r>
          </a:p>
          <a:p>
            <a:pPr lvl="1"/>
            <a:r>
              <a:rPr lang="ru-RU" sz="2800" dirty="0"/>
              <a:t>Агитационные беседы в группах</a:t>
            </a:r>
          </a:p>
          <a:p>
            <a:pPr lvl="1"/>
            <a:r>
              <a:rPr lang="ru-RU" sz="2800" dirty="0"/>
              <a:t>Сбор крышек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077" y="3404768"/>
            <a:ext cx="109962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Оптимизация процессов общения, снижение агрессивности;</a:t>
            </a:r>
          </a:p>
          <a:p>
            <a:r>
              <a:rPr lang="ru-RU" sz="2800" dirty="0"/>
              <a:t>Повышение уровня самооценки;</a:t>
            </a:r>
          </a:p>
          <a:p>
            <a:r>
              <a:rPr lang="ru-RU" sz="2800" dirty="0"/>
              <a:t>Развитие лидерского, организаторского потенциала</a:t>
            </a:r>
            <a:r>
              <a:rPr lang="ru-RU" sz="2800" dirty="0" smtClean="0"/>
              <a:t>.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Наставляемый </a:t>
            </a:r>
            <a:r>
              <a:rPr lang="ru-RU" sz="2400" b="1" dirty="0">
                <a:solidFill>
                  <a:srgbClr val="C00000"/>
                </a:solidFill>
              </a:rPr>
              <a:t>выбрал сферу волонтёрской деятельности, где начал свою реализацию. Наставляемый сам хочет стать наставником в будущем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8" name="Freeform 45"/>
          <p:cNvSpPr>
            <a:spLocks noEditPoints="1"/>
          </p:cNvSpPr>
          <p:nvPr/>
        </p:nvSpPr>
        <p:spPr bwMode="auto">
          <a:xfrm>
            <a:off x="2743200" y="183355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78DD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" name="Freeform 45"/>
          <p:cNvSpPr>
            <a:spLocks noEditPoints="1"/>
          </p:cNvSpPr>
          <p:nvPr/>
        </p:nvSpPr>
        <p:spPr bwMode="auto">
          <a:xfrm>
            <a:off x="2734976" y="230053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78DD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2734976" y="271763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78DD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970657" y="2930508"/>
            <a:ext cx="19442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 45"/>
          <p:cNvSpPr>
            <a:spLocks noEditPoints="1"/>
          </p:cNvSpPr>
          <p:nvPr/>
        </p:nvSpPr>
        <p:spPr bwMode="auto">
          <a:xfrm>
            <a:off x="650167" y="340476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C2D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9" name="Freeform 45"/>
          <p:cNvSpPr>
            <a:spLocks noEditPoints="1"/>
          </p:cNvSpPr>
          <p:nvPr/>
        </p:nvSpPr>
        <p:spPr bwMode="auto">
          <a:xfrm>
            <a:off x="680173" y="388542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C2D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688427" y="438327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C2D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AFEE45FC-F767-4D79-AE82-97D4141648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375985"/>
            <a:ext cx="2857500" cy="406907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xmlns="" id="{BC797CF9-76D0-4D01-905F-6E69D3F776E1}"/>
              </a:ext>
            </a:extLst>
          </p:cNvPr>
          <p:cNvPicPr/>
          <p:nvPr/>
        </p:nvPicPr>
        <p:blipFill rotWithShape="1">
          <a:blip r:embed="rId3" cstate="print"/>
          <a:srcRect t="23160" b="61683"/>
          <a:stretch/>
        </p:blipFill>
        <p:spPr>
          <a:xfrm>
            <a:off x="0" y="5646486"/>
            <a:ext cx="12192000" cy="1198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077" y="3404768"/>
            <a:ext cx="10996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dirty="0"/>
          </a:p>
        </p:txBody>
      </p:sp>
      <p:pic>
        <p:nvPicPr>
          <p:cNvPr id="16" name="Объект 3" descr="C:\Users\PSI\Downloads\Image-1.jpg"/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527" y="1090246"/>
            <a:ext cx="2384503" cy="26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6220" y="11107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5F5E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8585" y="777367"/>
            <a:ext cx="90661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F5E87"/>
                </a:solidFill>
              </a:rPr>
              <a:t>Наставник- </a:t>
            </a:r>
            <a:r>
              <a:rPr lang="ru-RU" sz="2000" dirty="0"/>
              <a:t>волонтёр службы медиации техникума.</a:t>
            </a:r>
            <a:endParaRPr lang="ru-RU" sz="2000" dirty="0"/>
          </a:p>
          <a:p>
            <a:r>
              <a:rPr lang="ru-RU" sz="2000" dirty="0" smtClean="0"/>
              <a:t>31 </a:t>
            </a:r>
            <a:r>
              <a:rPr lang="ru-RU" sz="2000" dirty="0"/>
              <a:t>марта 2021 года в Городском дворце молодёжи состоялся финал конкурса "Краса Студенчества - 2021"! Лицом нашего техникума стала красавица, умница и просто невероятно талантливая студентка 41 группы - Наталья Иванова! Наташа успела снять крутой социальный ролик на тему "Добрый совет другу", который высокими баллами оценили члены жюри, поучаствовать в спортивном состязании, подготовить костюмы к конкурсу "Дефиле" и визитку, которая отражала самое главное - талант Натальи к танцевальному искусству и сферу ее будущей деятельности - работу на железной дороге!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608983" y="3699034"/>
            <a:ext cx="19442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554" y="4302119"/>
            <a:ext cx="10199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Повышение уровня самооценки;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Развитие лидерского, организаторского </a:t>
            </a:r>
            <a:r>
              <a:rPr lang="ru-RU" sz="2000" dirty="0" smtClean="0"/>
              <a:t>потенциала;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Развитие </a:t>
            </a:r>
            <a:r>
              <a:rPr lang="ru-RU" sz="2000" dirty="0"/>
              <a:t>коммуникативных навыков, развитие умений и навыков в вопросах профилактики </a:t>
            </a:r>
            <a:r>
              <a:rPr lang="ru-RU" sz="2000" dirty="0" smtClean="0"/>
              <a:t>конфликтов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1F9984-F3B4-7B4B-8729-95EC90B49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2" y="369715"/>
            <a:ext cx="276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858</Words>
  <Application>Microsoft Office PowerPoint</Application>
  <PresentationFormat>Произвольный</PresentationFormat>
  <Paragraphs>85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Основные ожидания участников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Ханаева</dc:creator>
  <cp:lastModifiedBy>PSI</cp:lastModifiedBy>
  <cp:revision>73</cp:revision>
  <dcterms:created xsi:type="dcterms:W3CDTF">2021-10-07T01:42:06Z</dcterms:created>
  <dcterms:modified xsi:type="dcterms:W3CDTF">2021-11-24T08:52:29Z</dcterms:modified>
</cp:coreProperties>
</file>